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35" r:id="rId5"/>
    <p:sldId id="351" r:id="rId6"/>
    <p:sldId id="355" r:id="rId7"/>
    <p:sldId id="339" r:id="rId8"/>
    <p:sldId id="336" r:id="rId9"/>
    <p:sldId id="344" r:id="rId10"/>
    <p:sldId id="345" r:id="rId11"/>
    <p:sldId id="347" r:id="rId12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e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934" autoAdjust="0"/>
    <p:restoredTop sz="95361" autoAdjust="0"/>
  </p:normalViewPr>
  <p:slideViewPr>
    <p:cSldViewPr snapToGrid="0">
      <p:cViewPr varScale="1">
        <p:scale>
          <a:sx n="82" d="100"/>
          <a:sy n="82" d="100"/>
        </p:scale>
        <p:origin x="176" y="448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9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pPr rtl="0"/>
            <a:fld id="{84D40880-7B36-4833-8540-D4F2F3E81084}" type="datetime1">
              <a:rPr lang="it-IT" smtClean="0"/>
              <a:t>20/05/25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9E9D563E-BCB2-465B-8A3C-AC86CE64F69C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0T16:54:25.71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 0 24575,'-3'0'0,"1"0"0</inkml:trace>
</inkml:ink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fld id="{EAA27069-F3D3-452D-96AC-1153BE220CEB}" type="datetime1">
              <a:rPr lang="it-IT" smtClean="0"/>
              <a:pPr/>
              <a:t>20/05/25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it-IT"/>
            </a:defPPr>
          </a:lstStyle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it-IT"/>
            </a:def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8B990660-4B7D-4C11-96DB-B19FFA8CA93C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1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58978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4F1F58-C4C4-3C6F-212F-DEC5DE215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6E429D2-4C94-8953-048C-6819834D60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47026B7-2543-E098-6B7A-00C744C54B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6DF536C-E079-617A-EB55-9D7F25F71A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2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459977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DDE15-B4BB-C5A4-7743-2DE6B6D3E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ACAF4C5-A43B-5559-4F24-63BCE6EB07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4DE7EEAA-9FC0-86FA-BE5C-D493768EFC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2CADE29-FDBA-7E73-2A17-5A123E876E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3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501792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4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006147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5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19333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6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75858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7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876574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8B990660-4B7D-4C11-96DB-B19FFA8CA93C}" type="slidenum">
              <a:rPr lang="it-IT" noProof="0" smtClean="0"/>
              <a:t>8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845341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rtlCol="0" anchor="b">
            <a:normAutofit/>
          </a:bodyPr>
          <a:lstStyle>
            <a:lvl1pPr algn="l">
              <a:defRPr lang="it-IT" sz="4000" b="1" baseline="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pilog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sp>
        <p:nvSpPr>
          <p:cNvPr id="11" name="Segnaposto contenut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 rtlCol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it-IT"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it-IT"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it-IT"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it-IT"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it-IT"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it-IT"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it-IT"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it-IT"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it-IT"/>
            </a:lvl1pPr>
          </a:lstStyle>
          <a:p>
            <a:pPr rtl="0"/>
            <a:r>
              <a:rPr lang="it-IT"/>
              <a:t>Titolo presentazione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sp>
        <p:nvSpPr>
          <p:cNvPr id="11" name="Segnaposto contenut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 rtlCol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it-IT"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it-IT"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it-IT"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it-IT"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it-IT"/>
            </a:lvl1pPr>
          </a:lstStyle>
          <a:p>
            <a:pPr rtl="0"/>
            <a:r>
              <a:rPr lang="it-IT"/>
              <a:t>Titolo presentazione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zie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rtlCol="0" anchor="b">
            <a:normAutofit/>
          </a:bodyPr>
          <a:lstStyle>
            <a:lvl1pPr>
              <a:defRPr lang="it-IT" sz="40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it-IT"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 </a:t>
            </a:r>
          </a:p>
          <a:p>
            <a:pPr lvl="3" rtl="0"/>
            <a:r>
              <a:rPr lang="it-IT"/>
              <a:t>Quarto livello </a:t>
            </a:r>
          </a:p>
          <a:p>
            <a:pPr lvl="4" rtl="0"/>
            <a:r>
              <a:rPr lang="it-IT"/>
              <a:t>Quinto livello </a:t>
            </a:r>
          </a:p>
          <a:p>
            <a:pPr lvl="0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della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lang="it-IT" sz="400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grpSp>
        <p:nvGrpSpPr>
          <p:cNvPr id="815" name="Gruppo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 rtlCol="0"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it-IT"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lang="it-IT" sz="200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 </a:t>
            </a:r>
          </a:p>
          <a:p>
            <a:pPr lvl="3" rtl="0"/>
            <a:r>
              <a:rPr lang="it-IT"/>
              <a:t>Quarto livello </a:t>
            </a:r>
          </a:p>
          <a:p>
            <a:pPr lvl="4" rtl="0"/>
            <a:r>
              <a:rPr lang="it-IT"/>
              <a:t>Quinto livello </a:t>
            </a:r>
          </a:p>
          <a:p>
            <a:pPr lvl="0" rtl="0"/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it-IT"/>
            </a:lvl1pPr>
          </a:lstStyle>
          <a:p>
            <a:pPr rtl="0"/>
            <a:r>
              <a:rPr lang="it-IT"/>
              <a:t>Titolo presentazione</a:t>
            </a:r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sezion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rtlCol="0" anchor="b">
            <a:normAutofit/>
          </a:bodyPr>
          <a:lstStyle>
            <a:lvl1pPr>
              <a:defRPr lang="it-IT" sz="40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sezione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rtlCol="0" anchor="b">
            <a:normAutofit/>
          </a:bodyPr>
          <a:lstStyle>
            <a:lvl1pPr>
              <a:defRPr lang="it-IT" sz="40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 rtlCol="0">
            <a:normAutofit/>
          </a:bodyPr>
          <a:lstStyle>
            <a:lvl1pPr marL="0" indent="0">
              <a:buNone/>
              <a:defRPr lang="it-IT" sz="2800"/>
            </a:lvl1pPr>
            <a:lvl2pPr marL="457200" indent="0">
              <a:buNone/>
              <a:defRPr lang="it-IT" sz="2400"/>
            </a:lvl2pPr>
            <a:lvl3pPr marL="914400" indent="0">
              <a:buNone/>
              <a:defRPr lang="it-IT" sz="2000"/>
            </a:lvl3pPr>
            <a:lvl4pPr marL="1371600" indent="0">
              <a:buNone/>
              <a:defRPr lang="it-IT" sz="1800"/>
            </a:lvl4pPr>
            <a:lvl5pPr marL="1828800" indent="0">
              <a:buNone/>
              <a:defRPr lang="it-IT" sz="180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sezione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rtlCol="0" anchor="b">
            <a:normAutofit/>
          </a:bodyPr>
          <a:lstStyle>
            <a:lvl1pPr>
              <a:defRPr lang="it-IT" sz="400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sp>
        <p:nvSpPr>
          <p:cNvPr id="675" name="Segnaposto testo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lang="it-IT" sz="2800"/>
            </a:lvl1pPr>
            <a:lvl2pPr marL="457200" indent="0">
              <a:lnSpc>
                <a:spcPts val="2400"/>
              </a:lnSpc>
              <a:buNone/>
              <a:defRPr lang="it-IT" sz="2000"/>
            </a:lvl2pPr>
            <a:lvl3pPr marL="914400" indent="0">
              <a:lnSpc>
                <a:spcPts val="2400"/>
              </a:lnSpc>
              <a:buNone/>
              <a:defRPr lang="it-IT" sz="2000"/>
            </a:lvl3pPr>
            <a:lvl4pPr marL="1371600" indent="0">
              <a:lnSpc>
                <a:spcPts val="2400"/>
              </a:lnSpc>
              <a:buNone/>
              <a:defRPr lang="it-IT" sz="2000"/>
            </a:lvl4pPr>
            <a:lvl5pPr marL="1828800" indent="0">
              <a:lnSpc>
                <a:spcPts val="2400"/>
              </a:lnSpc>
              <a:buNone/>
              <a:defRPr lang="it-IT" sz="2000"/>
            </a:lvl5pPr>
          </a:lstStyle>
          <a:p>
            <a:pPr lvl="0" rtl="0"/>
            <a:r>
              <a:rPr lang="it-IT"/>
              <a:t>Fare clic per inserire il testo</a:t>
            </a:r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5pPr>
            <a:lvl6pPr marL="1600200">
              <a:defRPr lang="it-IT"/>
            </a:lvl6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4" rtl="0"/>
            <a:r>
              <a:rPr lang="it-IT"/>
              <a:t>Quarto livello</a:t>
            </a:r>
          </a:p>
          <a:p>
            <a:pPr lvl="5" rtl="0"/>
            <a:r>
              <a:rPr lang="it-IT"/>
              <a:t>Quinto livello</a:t>
            </a:r>
          </a:p>
        </p:txBody>
      </p:sp>
      <p:sp>
        <p:nvSpPr>
          <p:cNvPr id="11" name="Segnaposto contenut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it-IT"/>
            </a:lvl1pPr>
          </a:lstStyle>
          <a:p>
            <a:pPr rtl="0"/>
            <a:r>
              <a:rPr lang="it-IT"/>
              <a:t>Titolo presentazione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due contenut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FAI CLIC PER aggiungere IL TITOLO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 rtlCol="0"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lang="it-IT"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lang="it-IT"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lang="it-IT"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lang="it-IT"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1" name="Segnaposto contenut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it-IT"/>
            </a:lvl1pPr>
          </a:lstStyle>
          <a:p>
            <a:pPr rtl="0"/>
            <a:r>
              <a:rPr lang="it-IT"/>
              <a:t>Titolo presentazione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, contenuto e immagi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400"/>
            </a:lvl5pPr>
          </a:lstStyle>
          <a:p>
            <a:pPr lvl="0" rtl="0"/>
            <a:r>
              <a:rPr lang="it-IT"/>
              <a:t>Fare clic per inserire il testo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</p:txBody>
      </p:sp>
      <p:sp>
        <p:nvSpPr>
          <p:cNvPr id="5" name="Segnaposto numero diapositiva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rtlCol="0" anchor="b">
            <a:normAutofit/>
          </a:bodyPr>
          <a:lstStyle>
            <a:lvl1pPr>
              <a:defRPr lang="it-IT" sz="2800" baseline="0"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it-IT" sz="1400"/>
            </a:lvl5pPr>
          </a:lstStyle>
          <a:p>
            <a:pPr lvl="0" rtl="0"/>
            <a:r>
              <a:rPr lang="it-IT" dirty="0"/>
              <a:t>Fare clic per inserire il testo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 rtlCol="0"/>
          <a:lstStyle>
            <a:lvl1pPr>
              <a:spcBef>
                <a:spcPts val="0"/>
              </a:spcBef>
              <a:spcAft>
                <a:spcPts val="1200"/>
              </a:spcAft>
              <a:defRPr lang="it-IT"/>
            </a:lvl1pPr>
            <a:lvl2pPr>
              <a:spcBef>
                <a:spcPts val="0"/>
              </a:spcBef>
              <a:spcAft>
                <a:spcPts val="600"/>
              </a:spcAft>
              <a:defRPr lang="it-IT"/>
            </a:lvl2pPr>
            <a:lvl3pPr>
              <a:spcBef>
                <a:spcPts val="0"/>
              </a:spcBef>
              <a:spcAft>
                <a:spcPts val="600"/>
              </a:spcAft>
              <a:defRPr lang="it-IT"/>
            </a:lvl3pPr>
            <a:lvl4pPr>
              <a:spcBef>
                <a:spcPts val="0"/>
              </a:spcBef>
              <a:spcAft>
                <a:spcPts val="600"/>
              </a:spcAft>
              <a:defRPr lang="it-IT" sz="2000"/>
            </a:lvl4pPr>
            <a:lvl5pPr>
              <a:spcBef>
                <a:spcPts val="0"/>
              </a:spcBef>
              <a:spcAft>
                <a:spcPts val="600"/>
              </a:spcAft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5" name="Segnaposto numero diapositiva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lvl1pPr>
              <a:defRPr lang="it-IT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it-IT"/>
            </a:defPPr>
          </a:lstStyle>
          <a:p>
            <a:pPr rtl="0"/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it-IT"/>
            </a:defPPr>
          </a:lstStyle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it-IT"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it-IT" sz="1000" b="1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it-IT"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it-IT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2060603"/>
            <a:ext cx="5530449" cy="1368397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Project work</a:t>
            </a:r>
            <a:endParaRPr lang="en-US" sz="2400" b="0" noProof="1"/>
          </a:p>
        </p:txBody>
      </p:sp>
      <p:sp>
        <p:nvSpPr>
          <p:cNvPr id="5" name="Titolo 2">
            <a:extLst>
              <a:ext uri="{FF2B5EF4-FFF2-40B4-BE49-F238E27FC236}">
                <a16:creationId xmlns:a16="http://schemas.microsoft.com/office/drawing/2014/main" id="{7E01E1CF-A212-4460-7A15-BAFDC91CAF37}"/>
              </a:ext>
            </a:extLst>
          </p:cNvPr>
          <p:cNvSpPr txBox="1">
            <a:spLocks/>
          </p:cNvSpPr>
          <p:nvPr/>
        </p:nvSpPr>
        <p:spPr>
          <a:xfrm>
            <a:off x="6096000" y="3429000"/>
            <a:ext cx="5530449" cy="8743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it-IT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it-IT" sz="40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0" noProof="1"/>
              <a:t>gruppo 2 - software architecture design 2024/2025</a:t>
            </a:r>
          </a:p>
        </p:txBody>
      </p:sp>
      <p:sp>
        <p:nvSpPr>
          <p:cNvPr id="2" name="Titolo 2">
            <a:extLst>
              <a:ext uri="{FF2B5EF4-FFF2-40B4-BE49-F238E27FC236}">
                <a16:creationId xmlns:a16="http://schemas.microsoft.com/office/drawing/2014/main" id="{42AA27EB-7463-C9F2-5CB2-0873B9C383C3}"/>
              </a:ext>
            </a:extLst>
          </p:cNvPr>
          <p:cNvSpPr txBox="1">
            <a:spLocks/>
          </p:cNvSpPr>
          <p:nvPr/>
        </p:nvSpPr>
        <p:spPr>
          <a:xfrm>
            <a:off x="6661551" y="5671723"/>
            <a:ext cx="5530449" cy="8743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it-IT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it-IT" sz="40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0" noProof="1"/>
              <a:t>1</a:t>
            </a:r>
            <a:r>
              <a:rPr lang="en-US" sz="2400" b="0" baseline="30000" noProof="1"/>
              <a:t>st</a:t>
            </a:r>
            <a:r>
              <a:rPr lang="en-US" sz="2400" b="0" noProof="1"/>
              <a:t> sprint release presentation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047145-9668-D787-D43B-DE45C0AB1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olo 1">
            <a:extLst>
              <a:ext uri="{FF2B5EF4-FFF2-40B4-BE49-F238E27FC236}">
                <a16:creationId xmlns:a16="http://schemas.microsoft.com/office/drawing/2014/main" id="{31616FB9-40AE-F8D7-24C5-4176292E5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1</a:t>
            </a:r>
            <a:r>
              <a:rPr lang="en-US" baseline="30000" noProof="1"/>
              <a:t>st</a:t>
            </a:r>
            <a:r>
              <a:rPr lang="en-US" noProof="1"/>
              <a:t> sprint release</a:t>
            </a:r>
          </a:p>
        </p:txBody>
      </p:sp>
      <p:pic>
        <p:nvPicPr>
          <p:cNvPr id="8" name="Segnaposto contenuto 7" descr="Immagine che contiene schermata, software&#10;&#10;Il contenuto generato dall'IA potrebbe non essere corretto.">
            <a:extLst>
              <a:ext uri="{FF2B5EF4-FFF2-40B4-BE49-F238E27FC236}">
                <a16:creationId xmlns:a16="http://schemas.microsoft.com/office/drawing/2014/main" id="{CBBECCF0-2CAF-5D0E-E587-E14F654994B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911352" y="2073275"/>
            <a:ext cx="5118363" cy="3203425"/>
          </a:xfrm>
        </p:spPr>
      </p:pic>
      <p:pic>
        <p:nvPicPr>
          <p:cNvPr id="10" name="Segnaposto contenuto 9" descr="Immagine che contiene software, Sistema operativo, Icona del computer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4FC9307B-1AD6-77A4-A26E-6C111C5BD8C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4"/>
          <a:stretch>
            <a:fillRect/>
          </a:stretch>
        </p:blipFill>
        <p:spPr>
          <a:xfrm>
            <a:off x="6392735" y="2083170"/>
            <a:ext cx="5109649" cy="3193530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D691B32-1C56-8084-443B-2A0CE50A9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2</a:t>
            </a:fld>
            <a:endParaRPr lang="en-US" noProof="1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52E1E34-29D8-3706-B252-A01C4B489FE3}"/>
              </a:ext>
            </a:extLst>
          </p:cNvPr>
          <p:cNvSpPr txBox="1"/>
          <p:nvPr/>
        </p:nvSpPr>
        <p:spPr>
          <a:xfrm>
            <a:off x="885507" y="5391706"/>
            <a:ext cx="4819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prstClr val="black"/>
                </a:solidFill>
                <a:latin typeface="Avenir Next LT Pro Light"/>
              </a:rPr>
              <a:t>(Fig. 1) Effective empty canvas</a:t>
            </a:r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1DAB6CF-713E-D581-388A-D087256F27AC}"/>
              </a:ext>
            </a:extLst>
          </p:cNvPr>
          <p:cNvSpPr txBox="1"/>
          <p:nvPr/>
        </p:nvSpPr>
        <p:spPr>
          <a:xfrm>
            <a:off x="6478588" y="5391706"/>
            <a:ext cx="4819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prstClr val="black"/>
                </a:solidFill>
                <a:latin typeface="Avenir Next LT Pro Light"/>
              </a:rPr>
              <a:t>(Fig. 2) 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Shapes options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52931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6F25D-6DCF-0999-EDDD-AE433CA92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9248C7D7-854F-2961-93EC-5040A6EA7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1</a:t>
            </a:r>
            <a:r>
              <a:rPr lang="en-US" baseline="30000" noProof="1"/>
              <a:t>st</a:t>
            </a:r>
            <a:r>
              <a:rPr lang="en-US" noProof="1"/>
              <a:t> sprint release - CLASS DIAGRAM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BE1946A7-D478-3C9F-D048-F9203ADFC470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rcRect/>
          <a:stretch/>
        </p:blipFill>
        <p:spPr>
          <a:xfrm>
            <a:off x="2941909" y="1350935"/>
            <a:ext cx="6927711" cy="4895687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4204AC-C4EB-D9F5-E367-38A526EA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3</a:t>
            </a:fld>
            <a:endParaRPr lang="en-US" noProof="1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B2D2DD8-9274-33C4-C4F8-C96F46F3C459}"/>
              </a:ext>
            </a:extLst>
          </p:cNvPr>
          <p:cNvSpPr txBox="1"/>
          <p:nvPr/>
        </p:nvSpPr>
        <p:spPr>
          <a:xfrm>
            <a:off x="6508982" y="6059852"/>
            <a:ext cx="53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prstClr val="black"/>
                </a:solidFill>
                <a:latin typeface="Avenir Next LT Pro Light"/>
              </a:rPr>
              <a:t>(Fig. 3) 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Class Diagram produced up 1</a:t>
            </a:r>
            <a:r>
              <a:rPr lang="en-US" baseline="30000" noProof="1">
                <a:solidFill>
                  <a:prstClr val="black"/>
                </a:solidFill>
                <a:latin typeface="Avenir Next LT Pro Light"/>
              </a:rPr>
              <a:t>st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 sprint</a:t>
            </a:r>
            <a:endParaRPr lang="it-IT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put penna 1">
                <a:extLst>
                  <a:ext uri="{FF2B5EF4-FFF2-40B4-BE49-F238E27FC236}">
                    <a16:creationId xmlns:a16="http://schemas.microsoft.com/office/drawing/2014/main" id="{A608620C-6AA4-917B-6621-421586308B63}"/>
                  </a:ext>
                </a:extLst>
              </p14:cNvPr>
              <p14:cNvContentPartPr/>
              <p14:nvPr/>
            </p14:nvContentPartPr>
            <p14:xfrm>
              <a:off x="10916237" y="5254975"/>
              <a:ext cx="2160" cy="360"/>
            </p14:xfrm>
          </p:contentPart>
        </mc:Choice>
        <mc:Fallback xmlns="">
          <p:pic>
            <p:nvPicPr>
              <p:cNvPr id="2" name="Input penna 1">
                <a:extLst>
                  <a:ext uri="{FF2B5EF4-FFF2-40B4-BE49-F238E27FC236}">
                    <a16:creationId xmlns:a16="http://schemas.microsoft.com/office/drawing/2014/main" id="{A608620C-6AA4-917B-6621-421586308B6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07237" y="5245975"/>
                <a:ext cx="198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1927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5D45BD-5B25-B32E-F712-18F18E71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defPPr>
              <a:defRPr lang="it-IT"/>
            </a:defPPr>
          </a:lstStyle>
          <a:p>
            <a:pPr rtl="0"/>
            <a:r>
              <a:rPr lang="en-US" noProof="1"/>
              <a:t>1</a:t>
            </a:r>
            <a:r>
              <a:rPr lang="en-US" baseline="30000" noProof="1"/>
              <a:t>st</a:t>
            </a:r>
            <a:r>
              <a:rPr lang="en-US" noProof="1"/>
              <a:t> sprint review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931AA74-1B85-8980-9816-4DAB721C1BE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3763" y="2073275"/>
            <a:ext cx="4887594" cy="3687763"/>
          </a:xfrm>
        </p:spPr>
        <p:txBody>
          <a:bodyPr rtlCol="0">
            <a:normAutofit fontScale="92500" lnSpcReduction="20000"/>
          </a:bodyPr>
          <a:lstStyle>
            <a:defPPr>
              <a:defRPr lang="it-IT"/>
            </a:defPPr>
          </a:lstStyle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noProof="1"/>
              <a:t>All user stories and all tasks related to them, planned for the 1st sprint, have been completed.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For this reason, the Project Velocity can continue to be 32 story points.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No additional user stories have been added to those already planned initially.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noProof="0" dirty="0"/>
              <a:t>The designed design patterns were respected.</a:t>
            </a:r>
          </a:p>
          <a:p>
            <a:br>
              <a:rPr lang="en-GB" dirty="0"/>
            </a:br>
            <a:br>
              <a:rPr lang="en-GB" dirty="0"/>
            </a:b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noProof="1"/>
          </a:p>
        </p:txBody>
      </p:sp>
      <p:pic>
        <p:nvPicPr>
          <p:cNvPr id="7" name="Segnaposto contenuto 6" descr="Immagine che contiene testo, software, Icona del computer, schermata&#10;&#10;Il contenuto generato dall'IA potrebbe non essere corretto.">
            <a:extLst>
              <a:ext uri="{FF2B5EF4-FFF2-40B4-BE49-F238E27FC236}">
                <a16:creationId xmlns:a16="http://schemas.microsoft.com/office/drawing/2014/main" id="{0215E487-65C0-6659-0F8F-2AE0C329BE90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6095651" y="1863631"/>
            <a:ext cx="5328916" cy="3130737"/>
          </a:xfr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5D7C9F2-EB2A-D57B-0D06-69B87C19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 anchor="ctr">
            <a:normAutofit/>
          </a:bodyPr>
          <a:lstStyle>
            <a:defPPr>
              <a:defRPr lang="it-IT"/>
            </a:defPPr>
          </a:lstStyle>
          <a:p>
            <a:pPr rtl="0">
              <a:spcAft>
                <a:spcPts val="600"/>
              </a:spcAft>
            </a:pPr>
            <a:fld id="{B5CEABB6-07DC-46E8-9B57-56EC44A396E5}" type="slidenum">
              <a:rPr lang="en-US" noProof="1" smtClean="0"/>
              <a:pPr rtl="0">
                <a:spcAft>
                  <a:spcPts val="600"/>
                </a:spcAft>
              </a:pPr>
              <a:t>4</a:t>
            </a:fld>
            <a:endParaRPr lang="en-US" noProof="1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418484C-AD39-F542-2200-9E5C773C54F2}"/>
              </a:ext>
            </a:extLst>
          </p:cNvPr>
          <p:cNvSpPr txBox="1"/>
          <p:nvPr/>
        </p:nvSpPr>
        <p:spPr>
          <a:xfrm>
            <a:off x="6095651" y="5089635"/>
            <a:ext cx="53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prstClr val="black"/>
                </a:solidFill>
                <a:latin typeface="Avenir Next LT Pro Light"/>
              </a:rPr>
              <a:t>(Fig. 4) 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Trello Board at the end of 1</a:t>
            </a:r>
            <a:r>
              <a:rPr lang="en-US" baseline="30000" noProof="1">
                <a:solidFill>
                  <a:prstClr val="black"/>
                </a:solidFill>
                <a:latin typeface="Avenir Next LT Pro Light"/>
              </a:rPr>
              <a:t>st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 sprint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99008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1</a:t>
            </a:r>
            <a:r>
              <a:rPr lang="en-US" baseline="30000" noProof="1"/>
              <a:t>st</a:t>
            </a:r>
            <a:r>
              <a:rPr lang="en-US" noProof="1"/>
              <a:t> sprint retrospective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5</a:t>
            </a:fld>
            <a:endParaRPr lang="en-US" noProof="1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1BDA306-33A0-BB12-0961-22F13583333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27397" y="1637742"/>
            <a:ext cx="7800245" cy="437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749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FB573E-D6D3-B0CD-C07C-459CD26AF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137160"/>
            <a:ext cx="10348446" cy="1249680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Burndown chart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7842E34-541A-0DF0-0999-C86F39258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6</a:t>
            </a:fld>
            <a:endParaRPr lang="en-US" noProof="1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65A5210-8060-AF6F-49C5-3945D8F342A0}"/>
              </a:ext>
            </a:extLst>
          </p:cNvPr>
          <p:cNvSpPr txBox="1"/>
          <p:nvPr/>
        </p:nvSpPr>
        <p:spPr>
          <a:xfrm>
            <a:off x="899160" y="5559346"/>
            <a:ext cx="5391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noProof="1">
                <a:solidFill>
                  <a:prstClr val="black"/>
                </a:solidFill>
                <a:latin typeface="Avenir Next LT Pro Light"/>
              </a:rPr>
              <a:t>(Fig. 5) 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Burndown chart at the endo of 1</a:t>
            </a:r>
            <a:r>
              <a:rPr lang="en-US" baseline="30000" noProof="1">
                <a:solidFill>
                  <a:prstClr val="black"/>
                </a:solidFill>
                <a:latin typeface="Avenir Next LT Pro Light"/>
              </a:rPr>
              <a:t>st</a:t>
            </a:r>
            <a:r>
              <a:rPr lang="en-US" noProof="1">
                <a:solidFill>
                  <a:prstClr val="black"/>
                </a:solidFill>
                <a:latin typeface="Avenir Next LT Pro Light"/>
              </a:rPr>
              <a:t> sprint</a:t>
            </a:r>
            <a:endParaRPr lang="it-IT" dirty="0"/>
          </a:p>
        </p:txBody>
      </p:sp>
      <p:pic>
        <p:nvPicPr>
          <p:cNvPr id="12" name="Segnaposto contenuto 11">
            <a:extLst>
              <a:ext uri="{FF2B5EF4-FFF2-40B4-BE49-F238E27FC236}">
                <a16:creationId xmlns:a16="http://schemas.microsoft.com/office/drawing/2014/main" id="{8FFC1F11-C3B0-C580-904D-4ECC5FBF76E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rcRect/>
          <a:stretch/>
        </p:blipFill>
        <p:spPr>
          <a:xfrm>
            <a:off x="2231072" y="1636257"/>
            <a:ext cx="7684621" cy="3585485"/>
          </a:xfrm>
        </p:spPr>
      </p:pic>
    </p:spTree>
    <p:extLst>
      <p:ext uri="{BB962C8B-B14F-4D97-AF65-F5344CB8AC3E}">
        <p14:creationId xmlns:p14="http://schemas.microsoft.com/office/powerpoint/2010/main" val="3119264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8186A1-11A8-21B1-B6A0-AA1A1DAA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2</a:t>
            </a:r>
            <a:r>
              <a:rPr lang="en-US" baseline="30000" noProof="1"/>
              <a:t>nd</a:t>
            </a:r>
            <a:r>
              <a:rPr lang="en-US" noProof="1"/>
              <a:t> sprint backlog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2726E51D-0E5E-98CC-19AE-F6AC7B00BF2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5801" y="1752696"/>
            <a:ext cx="3993776" cy="3687763"/>
          </a:xfrm>
        </p:spPr>
        <p:txBody>
          <a:bodyPr rtlCol="0">
            <a:normAutofit fontScale="85000" lnSpcReduction="20000"/>
          </a:bodyPr>
          <a:lstStyle>
            <a:defPPr>
              <a:defRPr lang="it-IT"/>
            </a:defPPr>
          </a:lstStyle>
          <a:p>
            <a:pPr marL="0" indent="0">
              <a:buNone/>
            </a:pPr>
            <a:r>
              <a:rPr lang="en-GB" noProof="1"/>
              <a:t>The second sprint includes:</a:t>
            </a:r>
          </a:p>
          <a:p>
            <a:r>
              <a:rPr lang="en-GB" dirty="0"/>
              <a:t>User Stories inherent functionalities related to the management of the arrangement of overlapping shapes;</a:t>
            </a:r>
          </a:p>
          <a:p>
            <a:r>
              <a:rPr lang="en-GB" dirty="0"/>
              <a:t>User Stories inherent supporting functionalities such as zoom and grid;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 addition, features such as text input, polygon creation and some of the figure distortion features will be handled.</a:t>
            </a:r>
          </a:p>
          <a:p>
            <a:pPr marL="0" indent="0">
              <a:buNone/>
            </a:pPr>
            <a:endParaRPr lang="en-GB" noProof="1"/>
          </a:p>
          <a:p>
            <a:pPr marL="0" indent="0">
              <a:buNone/>
            </a:pPr>
            <a:r>
              <a:rPr lang="en-GB" noProof="1"/>
              <a:t>On the right there are some examples.</a:t>
            </a:r>
          </a:p>
          <a:p>
            <a:pPr marL="0" indent="0" rtl="0">
              <a:buNone/>
            </a:pPr>
            <a:endParaRPr lang="en-GB" noProof="1"/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EB066E5-F9E6-12BC-43ED-1AD8CDFBE069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836335373"/>
              </p:ext>
            </p:extLst>
          </p:nvPr>
        </p:nvGraphicFramePr>
        <p:xfrm>
          <a:off x="4909626" y="1752696"/>
          <a:ext cx="6233869" cy="371321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16563">
                  <a:extLst>
                    <a:ext uri="{9D8B030D-6E8A-4147-A177-3AD203B41FA5}">
                      <a16:colId xmlns:a16="http://schemas.microsoft.com/office/drawing/2014/main" val="163208364"/>
                    </a:ext>
                  </a:extLst>
                </a:gridCol>
                <a:gridCol w="2548764">
                  <a:extLst>
                    <a:ext uri="{9D8B030D-6E8A-4147-A177-3AD203B41FA5}">
                      <a16:colId xmlns:a16="http://schemas.microsoft.com/office/drawing/2014/main" val="2567747485"/>
                    </a:ext>
                  </a:extLst>
                </a:gridCol>
                <a:gridCol w="1934463">
                  <a:extLst>
                    <a:ext uri="{9D8B030D-6E8A-4147-A177-3AD203B41FA5}">
                      <a16:colId xmlns:a16="http://schemas.microsoft.com/office/drawing/2014/main" val="1943168470"/>
                    </a:ext>
                  </a:extLst>
                </a:gridCol>
                <a:gridCol w="834079">
                  <a:extLst>
                    <a:ext uri="{9D8B030D-6E8A-4147-A177-3AD203B41FA5}">
                      <a16:colId xmlns:a16="http://schemas.microsoft.com/office/drawing/2014/main" val="4065152306"/>
                    </a:ext>
                  </a:extLst>
                </a:gridCol>
              </a:tblGrid>
              <a:tr h="614627">
                <a:tc>
                  <a:txBody>
                    <a:bodyPr/>
                    <a:lstStyle/>
                    <a:p>
                      <a:r>
                        <a:rPr lang="it-IT" dirty="0"/>
                        <a:t>#US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Description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Priority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SPs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8577567"/>
                  </a:ext>
                </a:extLst>
              </a:tr>
              <a:tr h="614627">
                <a:tc>
                  <a:txBody>
                    <a:bodyPr/>
                    <a:lstStyle/>
                    <a:p>
                      <a:r>
                        <a:rPr lang="en-GB" noProof="0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To the front functionality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noProof="1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Should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992795"/>
                  </a:ext>
                </a:extLst>
              </a:tr>
              <a:tr h="614627">
                <a:tc>
                  <a:txBody>
                    <a:bodyPr/>
                    <a:lstStyle/>
                    <a:p>
                      <a:r>
                        <a:rPr lang="it-IT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Zoom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noProof="1">
                          <a:solidFill>
                            <a:srgbClr val="FFC000"/>
                          </a:solidFill>
                        </a:rPr>
                        <a:t>Could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7156289"/>
                  </a:ext>
                </a:extLst>
              </a:tr>
              <a:tr h="614627">
                <a:tc>
                  <a:txBody>
                    <a:bodyPr/>
                    <a:lstStyle/>
                    <a:p>
                      <a:r>
                        <a:rPr lang="it-IT" dirty="0"/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Grid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noProof="1">
                          <a:solidFill>
                            <a:srgbClr val="FFC000"/>
                          </a:solidFill>
                        </a:rPr>
                        <a:t>Could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013070"/>
                  </a:ext>
                </a:extLst>
              </a:tr>
              <a:tr h="614627">
                <a:tc>
                  <a:txBody>
                    <a:bodyPr/>
                    <a:lstStyle/>
                    <a:p>
                      <a:r>
                        <a:rPr lang="it-IT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Arbitrary Polygon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noProof="1">
                          <a:solidFill>
                            <a:srgbClr val="FFC000"/>
                          </a:solidFill>
                        </a:rPr>
                        <a:t>Could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157144"/>
                  </a:ext>
                </a:extLst>
              </a:tr>
              <a:tr h="614627">
                <a:tc>
                  <a:txBody>
                    <a:bodyPr/>
                    <a:lstStyle/>
                    <a:p>
                      <a:r>
                        <a:rPr lang="en-GB" noProof="0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Text as a shape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noProof="1">
                          <a:solidFill>
                            <a:srgbClr val="FFC000"/>
                          </a:solidFill>
                        </a:rPr>
                        <a:t>Could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42821"/>
                  </a:ext>
                </a:extLst>
              </a:tr>
            </a:tbl>
          </a:graphicData>
        </a:graphic>
      </p:graphicFrame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C5430536-D522-9F5E-B2C4-24F7C7570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fld id="{B5CEABB6-07DC-46E8-9B57-56EC44A396E5}" type="slidenum">
              <a:rPr lang="en-US" noProof="1" smtClean="0"/>
              <a:pPr rtl="0"/>
              <a:t>7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684465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3284932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THANK YOU</a:t>
            </a:r>
            <a:br>
              <a:rPr lang="en-US" noProof="1"/>
            </a:br>
            <a:r>
              <a:rPr lang="en-US" noProof="1"/>
              <a:t>for attention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EC6DB3D-3AE2-9478-3245-FE2F98B96E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1353" y="4006024"/>
            <a:ext cx="5794248" cy="2346960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en-US" noProof="1"/>
              <a:t>Iannone Davide</a:t>
            </a:r>
          </a:p>
          <a:p>
            <a:pPr rtl="0"/>
            <a:r>
              <a:rPr lang="en-US" noProof="1"/>
              <a:t>Lomazzo Noemi</a:t>
            </a:r>
          </a:p>
          <a:p>
            <a:pPr rtl="0"/>
            <a:r>
              <a:rPr lang="en-US" noProof="1"/>
              <a:t>Petrone Gianluca</a:t>
            </a:r>
          </a:p>
          <a:p>
            <a:pPr rtl="0"/>
            <a:r>
              <a:rPr lang="en-US" noProof="1"/>
              <a:t>Sirica Simone</a:t>
            </a:r>
          </a:p>
        </p:txBody>
      </p:sp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zato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42512_TF16411248_Win32" id="{0DCA8045-F8C6-4D44-8712-B51748708089}" vid="{B1184A27-7864-4C79-990D-C3236FD2E66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5040CA-20CC-43C6-BC0C-8D8696B6AF89}">
  <ds:schemaRefs>
    <ds:schemaRef ds:uri="http://schemas.microsoft.com/sharepoint/v3"/>
    <ds:schemaRef ds:uri="http://purl.org/dc/elements/1.1/"/>
    <ds:schemaRef ds:uri="230e9df3-be65-4c73-a93b-d1236ebd677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  <ds:schemaRef ds:uri="http://purl.org/dc/terms/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{E5508CC7-32AD-4FC3-82EE-536BDBF7096C}tf16411248_win32</Template>
  <TotalTime>209</TotalTime>
  <Words>262</Words>
  <Application>Microsoft Macintosh PowerPoint</Application>
  <PresentationFormat>Widescreen</PresentationFormat>
  <Paragraphs>69</Paragraphs>
  <Slides>8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Arial</vt:lpstr>
      <vt:lpstr>Avenir Next LT Pro Light</vt:lpstr>
      <vt:lpstr>Calibri</vt:lpstr>
      <vt:lpstr>Posterama</vt:lpstr>
      <vt:lpstr>Personalizzato</vt:lpstr>
      <vt:lpstr>Project work</vt:lpstr>
      <vt:lpstr>1st sprint release</vt:lpstr>
      <vt:lpstr>1st sprint release - CLASS DIAGRAM</vt:lpstr>
      <vt:lpstr>1st sprint review</vt:lpstr>
      <vt:lpstr>1st sprint retrospective</vt:lpstr>
      <vt:lpstr>Burndown chart</vt:lpstr>
      <vt:lpstr>2nd sprint backlog</vt:lpstr>
      <vt:lpstr>THANK YOU for attention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Simone Sirica</dc:creator>
  <cp:lastModifiedBy>Noemi Lomazzo</cp:lastModifiedBy>
  <cp:revision>22</cp:revision>
  <dcterms:created xsi:type="dcterms:W3CDTF">2025-05-13T18:04:25Z</dcterms:created>
  <dcterms:modified xsi:type="dcterms:W3CDTF">2025-05-20T18:33:26Z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